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4E940-2466-426F-770E-389DCF7B3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D0A57F-BCB7-7FC1-1688-6CF11D069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905D72-5DAD-5FF4-16B9-285A9D63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513B-0220-4216-A10E-8BB57575FD35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6FAA14-11A6-50E3-27D9-4BA2E6A5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5E4780-7661-ACCC-C4EE-888F5B56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B53A-DCB1-4F82-87CC-1E3A286D49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92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B5D52-C379-DD6E-2E07-DAE25D56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52826C-FFA1-4B00-25B2-397B0DABF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C1B461-2703-E584-2483-0B6CF7C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513B-0220-4216-A10E-8BB57575FD35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CA277C-A41B-5F41-0189-CDB2E9DE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755960-C50C-BA1E-B10C-A175BDB5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B53A-DCB1-4F82-87CC-1E3A286D49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41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C0DF318-E234-9E51-9DA7-E1E77E4CB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EFF395-227B-5246-E184-BF3AC7773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6C69E6-8918-6F4C-FE30-F06328578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513B-0220-4216-A10E-8BB57575FD35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18511D-07D5-136C-98E6-9B02C32F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96896A-92B7-D200-E601-E95F7E19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B53A-DCB1-4F82-87CC-1E3A286D49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85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DF432-7287-1CEE-59AE-80087DA1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93EF5-7A94-A258-B753-87B2B6E8C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F24C00-7B5D-F1F5-FA9C-619D1632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513B-0220-4216-A10E-8BB57575FD35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CFA974-283C-637C-3B89-FC7AE4AF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F971D5-C2F8-A2C1-691A-652E9723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B53A-DCB1-4F82-87CC-1E3A286D49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60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30017-DA3C-E9FE-6F9C-3B5755BD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D030B7-4232-6D2C-F772-04B9FB04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9E0645-A402-E2A9-381A-5A88051B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513B-0220-4216-A10E-8BB57575FD35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367C36-1D01-B18E-E170-21E5CDEF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5A1D3-0250-44CD-478A-516B84A1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B53A-DCB1-4F82-87CC-1E3A286D49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15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75B5E-BC88-909D-56BB-4842D770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3B6844-23DB-C18B-631B-B96FCEA7D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55F8BD-75DC-E2BF-19CC-C75AE3DD1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402643-8A93-C545-2105-54C8CC20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513B-0220-4216-A10E-8BB57575FD35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FB50AD-BE63-44E0-2D1F-DD916450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926011-157C-5E23-9ECA-AA9724A8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B53A-DCB1-4F82-87CC-1E3A286D49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73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A95291-D092-DA89-6EDB-27FAEB9F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E04810-53DD-6A3D-441B-7825E1E8A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AEF450-44DC-9339-C944-43E3BA424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9643D7-C452-3791-12BD-7D73FBF46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D28B19-078D-1E95-E43F-09329CBE9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801153-E395-879C-9812-7499C722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513B-0220-4216-A10E-8BB57575FD35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D9B994-DA08-DB3F-FDCE-8CF8E25B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61C6656-3633-FEFB-DD4A-A500EEE2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B53A-DCB1-4F82-87CC-1E3A286D49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04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3CFE9-6D57-E1FA-F84B-C0463899F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E7D685-4A8A-A54B-CF07-049A18DF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513B-0220-4216-A10E-8BB57575FD35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FDA097-FE24-2EDE-1467-96B7FD9D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7AC8C-1E7E-5C2D-C8E5-CDC11DE7C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B53A-DCB1-4F82-87CC-1E3A286D49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90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FD6FC4-C638-DD1A-E158-18FB3F8C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513B-0220-4216-A10E-8BB57575FD35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DBD37A-AD3A-4C27-A576-5CB3E26B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79156E-DA58-6466-FA8F-0ADB835D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B53A-DCB1-4F82-87CC-1E3A286D49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08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A7766B-BB30-60E1-9E9B-8A60D416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E2C603-C59F-D5DD-82A1-CD207DC88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0857E1-89E3-5D7F-7EBC-C3CAB85FF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EF934F-8C10-53A8-406D-935B0DB5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513B-0220-4216-A10E-8BB57575FD35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59B498-DF5B-1159-D2E5-F1F19E02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408797-7257-8ECA-3E67-0B01769C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B53A-DCB1-4F82-87CC-1E3A286D49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70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22607-C105-1A12-2430-E8DAD6AB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8A7039-AE75-4E9A-AA74-02095CD08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BDA3B6-2DDA-78BC-4BD6-3A0D985B0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8534BD-77BA-9631-9144-A32B60CB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513B-0220-4216-A10E-8BB57575FD35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190856-426D-87E3-E949-70E79601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2548ED-B568-2C4C-9B00-60EE9011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B53A-DCB1-4F82-87CC-1E3A286D49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03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E0F135C-78E2-3060-DE8A-94356B52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BBC2D8-6715-ED95-EFA9-BAA86AF69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41C34D-3B48-06A7-05F0-CFCCCCFC6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D513B-0220-4216-A10E-8BB57575FD35}" type="datetimeFigureOut">
              <a:rPr lang="fr-FR" smtClean="0"/>
              <a:t>16/03/2023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03C60C-CCB5-BE35-6CC1-E834C2644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78C387-BF40-99A0-B195-652B2A711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B53A-DCB1-4F82-87CC-1E3A286D49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87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>
            <a:extLst>
              <a:ext uri="{FF2B5EF4-FFF2-40B4-BE49-F238E27FC236}">
                <a16:creationId xmlns:a16="http://schemas.microsoft.com/office/drawing/2014/main" id="{77F9BB45-9F63-8DC4-CA3B-FD218135B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856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1D787DAB-F9CD-18EC-DAFA-D1D6CF9FA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825" y="886830"/>
            <a:ext cx="9144000" cy="1655762"/>
          </a:xfrm>
        </p:spPr>
        <p:txBody>
          <a:bodyPr>
            <a:normAutofit/>
          </a:bodyPr>
          <a:lstStyle/>
          <a:p>
            <a:r>
              <a:rPr lang="fr-FR" sz="3600" u="sng" dirty="0">
                <a:solidFill>
                  <a:srgbClr val="002060"/>
                </a:solidFill>
                <a:latin typeface="Georgia" panose="02040502050405020303" pitchFamily="18" charset="0"/>
              </a:rPr>
              <a:t>Index égalité professionnelle </a:t>
            </a:r>
          </a:p>
          <a:p>
            <a:r>
              <a:rPr lang="fr-FR" sz="3600" u="sng" dirty="0">
                <a:solidFill>
                  <a:srgbClr val="002060"/>
                </a:solidFill>
                <a:latin typeface="Georgia" panose="02040502050405020303" pitchFamily="18" charset="0"/>
              </a:rPr>
              <a:t>femmes / hommes 2022 publié en 2023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0FB0B3F-0385-0CC1-22CE-73F279237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232062"/>
              </p:ext>
            </p:extLst>
          </p:nvPr>
        </p:nvGraphicFramePr>
        <p:xfrm>
          <a:off x="1156017" y="2175654"/>
          <a:ext cx="9879965" cy="3252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7850">
                  <a:extLst>
                    <a:ext uri="{9D8B030D-6E8A-4147-A177-3AD203B41FA5}">
                      <a16:colId xmlns:a16="http://schemas.microsoft.com/office/drawing/2014/main" val="157598602"/>
                    </a:ext>
                  </a:extLst>
                </a:gridCol>
                <a:gridCol w="2952115">
                  <a:extLst>
                    <a:ext uri="{9D8B030D-6E8A-4147-A177-3AD203B41FA5}">
                      <a16:colId xmlns:a16="http://schemas.microsoft.com/office/drawing/2014/main" val="1543400323"/>
                    </a:ext>
                  </a:extLst>
                </a:gridCol>
              </a:tblGrid>
              <a:tr h="4359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Georgia" panose="02040502050405020303" pitchFamily="18" charset="0"/>
                        </a:rPr>
                        <a:t>Indicateurs</a:t>
                      </a:r>
                      <a:endParaRPr lang="fr-FR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  <a:latin typeface="Georgia" panose="02040502050405020303" pitchFamily="18" charset="0"/>
                        </a:rPr>
                        <a:t>Points</a:t>
                      </a:r>
                      <a:endParaRPr lang="fr-FR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1021105"/>
                  </a:ext>
                </a:extLst>
              </a:tr>
              <a:tr h="4264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Georgia" panose="02040502050405020303" pitchFamily="18" charset="0"/>
                        </a:rPr>
                        <a:t>Écart de rémunération femmes-hommes</a:t>
                      </a:r>
                      <a:endParaRPr lang="fr-FR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  <a:latin typeface="Georgia" panose="02040502050405020303" pitchFamily="18" charset="0"/>
                        </a:rPr>
                        <a:t>Non calculable</a:t>
                      </a:r>
                      <a:endParaRPr lang="fr-FR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4391057"/>
                  </a:ext>
                </a:extLst>
              </a:tr>
              <a:tr h="4396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Georgia" panose="02040502050405020303" pitchFamily="18" charset="0"/>
                        </a:rPr>
                        <a:t>Écart de répartition des augmentations individuelles</a:t>
                      </a:r>
                      <a:endParaRPr lang="fr-FR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  <a:latin typeface="Georgia" panose="02040502050405020303" pitchFamily="18" charset="0"/>
                        </a:rPr>
                        <a:t>35/35</a:t>
                      </a:r>
                      <a:endParaRPr lang="fr-FR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4875039"/>
                  </a:ext>
                </a:extLst>
              </a:tr>
              <a:tr h="5209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Georgia" panose="02040502050405020303" pitchFamily="18" charset="0"/>
                        </a:rPr>
                        <a:t>Nombre de salariées augmentées à leur retour de congé de maternité</a:t>
                      </a:r>
                      <a:endParaRPr lang="fr-FR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>
                          <a:effectLst/>
                          <a:latin typeface="Georgia" panose="02040502050405020303" pitchFamily="18" charset="0"/>
                        </a:rPr>
                        <a:t>Non calculable</a:t>
                      </a:r>
                      <a:endParaRPr lang="fr-FR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254261"/>
                  </a:ext>
                </a:extLst>
              </a:tr>
              <a:tr h="7066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Georgia" panose="02040502050405020303" pitchFamily="18" charset="0"/>
                        </a:rPr>
                        <a:t>Nombre de personnes du même sexe sous-représenté parmi les 10 plus hautes rémunérations</a:t>
                      </a:r>
                      <a:endParaRPr lang="fr-FR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Georgia" panose="02040502050405020303" pitchFamily="18" charset="0"/>
                        </a:rPr>
                        <a:t>5/10</a:t>
                      </a:r>
                      <a:endParaRPr lang="fr-FR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9031768"/>
                  </a:ext>
                </a:extLst>
              </a:tr>
              <a:tr h="7066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Niveau de résultat global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40/45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081562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201B0693-3698-F407-0924-772D58E46312}"/>
              </a:ext>
            </a:extLst>
          </p:cNvPr>
          <p:cNvSpPr txBox="1"/>
          <p:nvPr/>
        </p:nvSpPr>
        <p:spPr>
          <a:xfrm>
            <a:off x="1156017" y="5511907"/>
            <a:ext cx="98799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Cid Plastiques accorde une grande importance à l’égalité entre les hommes et les femmes, et nous travaillons continuellement à l’atteinte de cet objectif d’égalité dans nos politiques RH surtout en terme de recrutement de personnel féminin.</a:t>
            </a:r>
            <a:endParaRPr lang="fr-FR" sz="1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949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95</Words>
  <Application>Microsoft Office PowerPoint</Application>
  <PresentationFormat>Grand écran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rh</dc:creator>
  <cp:lastModifiedBy>Marina Cebron</cp:lastModifiedBy>
  <cp:revision>3</cp:revision>
  <dcterms:created xsi:type="dcterms:W3CDTF">2023-03-09T14:23:59Z</dcterms:created>
  <dcterms:modified xsi:type="dcterms:W3CDTF">2023-03-16T14:51:42Z</dcterms:modified>
</cp:coreProperties>
</file>